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2F2F2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" name="TextBox 1"/>
          <p:cNvSpPr txBox="1"/>
          <p:nvPr/>
        </p:nvSpPr>
        <p:spPr>
          <a:xfrm>
            <a:off x="457200" y="182880"/>
            <a:ext cx="8229600" cy="4572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2000" b="1">
                <a:solidFill>
                  <a:srgbClr val="004D4D"/>
                </a:solidFill>
              </a:defRPr>
            </a:pPr>
            <a:r>
              <a:t>RIU EDU - USA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57200" y="731520"/>
            <a:ext cx="8229600" cy="9144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l">
              <a:defRPr sz="2800" b="1">
                <a:solidFill>
                  <a:srgbClr val="004D4D"/>
                </a:solidFill>
              </a:defRPr>
            </a:pPr>
            <a:r>
              <a:t>قسم التربية الخاصة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914400" y="2286000"/>
            <a:ext cx="7315200" cy="1828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spcAft>
                <a:spcPts val="1000"/>
              </a:spcAft>
              <a:defRPr sz="1800">
                <a:solidFill>
                  <a:srgbClr val="000000"/>
                </a:solidFill>
              </a:defRPr>
            </a:pPr>
            <a:r>
              <a:t>تعريف بالقسم:</a:t>
            </a:r>
          </a:p>
          <a:p>
            <a:r>
              <a:t>يهدف القسم إلى إعداد مختصين في التربية الخاصة لتلبية احتياجات ذوي الإعاقة وتطوير قدراتهم.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2F2F2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" name="TextBox 1"/>
          <p:cNvSpPr txBox="1"/>
          <p:nvPr/>
        </p:nvSpPr>
        <p:spPr>
          <a:xfrm>
            <a:off x="457200" y="182880"/>
            <a:ext cx="8229600" cy="4572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2000" b="1">
                <a:solidFill>
                  <a:srgbClr val="004D4D"/>
                </a:solidFill>
              </a:defRPr>
            </a:pPr>
            <a:r>
              <a:t>RIU EDU - USA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57200" y="731520"/>
            <a:ext cx="8229600" cy="9144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 sz="2800" b="1">
                <a:solidFill>
                  <a:srgbClr val="004D4D"/>
                </a:solidFill>
              </a:defRPr>
            </a:pPr>
            <a:r>
              <a:t>رؤية ورسالة وأهداف القسم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914400" y="1828800"/>
            <a:ext cx="7315200" cy="45720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spcAft>
                <a:spcPts val="1000"/>
              </a:spcAft>
              <a:defRPr sz="1800">
                <a:solidFill>
                  <a:srgbClr val="000000"/>
                </a:solidFill>
              </a:defRPr>
            </a:pPr>
            <a:r>
              <a:t>رؤية القسم:</a:t>
            </a:r>
          </a:p>
          <a:p>
            <a:pPr>
              <a:spcAft>
                <a:spcPts val="1000"/>
              </a:spcAft>
              <a:defRPr sz="1800">
                <a:solidFill>
                  <a:srgbClr val="000000"/>
                </a:solidFill>
              </a:defRPr>
            </a:pPr>
            <a:r>
              <a:t>تحقيق الريادة في مجال التربية الخاصة محليًا وعالميًا.</a:t>
            </a:r>
          </a:p>
          <a:p>
            <a:pPr>
              <a:spcAft>
                <a:spcPts val="1000"/>
              </a:spcAft>
              <a:defRPr sz="1800">
                <a:solidFill>
                  <a:srgbClr val="000000"/>
                </a:solidFill>
              </a:defRPr>
            </a:pPr>
          </a:p>
          <a:p>
            <a:pPr>
              <a:spcAft>
                <a:spcPts val="1000"/>
              </a:spcAft>
              <a:defRPr sz="1800">
                <a:solidFill>
                  <a:srgbClr val="000000"/>
                </a:solidFill>
              </a:defRPr>
            </a:pPr>
            <a:r>
              <a:t>رسالة القسم:</a:t>
            </a:r>
          </a:p>
          <a:p>
            <a:pPr>
              <a:spcAft>
                <a:spcPts val="1000"/>
              </a:spcAft>
              <a:defRPr sz="1800">
                <a:solidFill>
                  <a:srgbClr val="000000"/>
                </a:solidFill>
              </a:defRPr>
            </a:pPr>
            <a:r>
              <a:t>توفير برامج تعليمية شاملة لتأهيل مختصين في تربية وتعليم ذوي الاحتياجات الخاصة.</a:t>
            </a:r>
          </a:p>
          <a:p>
            <a:pPr>
              <a:spcAft>
                <a:spcPts val="1000"/>
              </a:spcAft>
              <a:defRPr sz="1800">
                <a:solidFill>
                  <a:srgbClr val="000000"/>
                </a:solidFill>
              </a:defRPr>
            </a:pPr>
          </a:p>
          <a:p>
            <a:pPr>
              <a:spcAft>
                <a:spcPts val="1000"/>
              </a:spcAft>
              <a:defRPr sz="1800">
                <a:solidFill>
                  <a:srgbClr val="000000"/>
                </a:solidFill>
              </a:defRPr>
            </a:pPr>
            <a:r>
              <a:t>أهداف القسم:</a:t>
            </a:r>
          </a:p>
          <a:p>
            <a:pPr>
              <a:spcAft>
                <a:spcPts val="1000"/>
              </a:spcAft>
              <a:defRPr sz="1800">
                <a:solidFill>
                  <a:srgbClr val="000000"/>
                </a:solidFill>
              </a:defRPr>
            </a:pPr>
            <a:r>
              <a:t>• دعم حقوق ذوي الاحتياجات الخاصة.</a:t>
            </a:r>
          </a:p>
          <a:p>
            <a:pPr>
              <a:spcAft>
                <a:spcPts val="1000"/>
              </a:spcAft>
              <a:defRPr sz="1800">
                <a:solidFill>
                  <a:srgbClr val="000000"/>
                </a:solidFill>
              </a:defRPr>
            </a:pPr>
            <a:r>
              <a:t>• تعزيز البحث العلمي في مجال التربية الخاصة.</a:t>
            </a:r>
          </a:p>
          <a:p>
            <a:pPr>
              <a:spcAft>
                <a:spcPts val="1000"/>
              </a:spcAft>
              <a:defRPr sz="1800">
                <a:solidFill>
                  <a:srgbClr val="000000"/>
                </a:solidFill>
              </a:defRPr>
            </a:pPr>
            <a:r>
              <a:t>• إعداد كوادر قادرة على تقديم خدمات متميزة.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2F2F2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" name="TextBox 1"/>
          <p:cNvSpPr txBox="1"/>
          <p:nvPr/>
        </p:nvSpPr>
        <p:spPr>
          <a:xfrm>
            <a:off x="457200" y="182880"/>
            <a:ext cx="8229600" cy="4572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2000" b="1">
                <a:solidFill>
                  <a:srgbClr val="004D4D"/>
                </a:solidFill>
              </a:defRPr>
            </a:pPr>
            <a:r>
              <a:t>RIU EDU - USA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57200" y="731520"/>
            <a:ext cx="8229600" cy="9144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 sz="2800" b="1">
                <a:solidFill>
                  <a:srgbClr val="004D4D"/>
                </a:solidFill>
              </a:defRPr>
            </a:pPr>
            <a:r>
              <a:t>فرص العمل المتاحة للخريجين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914400" y="1828800"/>
            <a:ext cx="7315200" cy="45720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spcAft>
                <a:spcPts val="1000"/>
              </a:spcAft>
              <a:defRPr sz="1800">
                <a:solidFill>
                  <a:srgbClr val="000000"/>
                </a:solidFill>
              </a:defRPr>
            </a:pPr>
            <a:r>
              <a:t>أخصائي تربية خاصة، معلم دعم تعليمي، مستشار في التربية الخاصة.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2F2F2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" name="TextBox 1"/>
          <p:cNvSpPr txBox="1"/>
          <p:nvPr/>
        </p:nvSpPr>
        <p:spPr>
          <a:xfrm>
            <a:off x="457200" y="182880"/>
            <a:ext cx="8229600" cy="4572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2000" b="1">
                <a:solidFill>
                  <a:srgbClr val="004D4D"/>
                </a:solidFill>
              </a:defRPr>
            </a:pPr>
            <a:r>
              <a:t>RIU EDU - USA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57200" y="731520"/>
            <a:ext cx="8229600" cy="9144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 sz="2800" b="1">
                <a:solidFill>
                  <a:srgbClr val="004D4D"/>
                </a:solidFill>
              </a:defRPr>
            </a:pPr>
            <a:r>
              <a:t>قسم التربية الخاصة - الفصل الأول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457200" y="1828800"/>
          <a:ext cx="7772400" cy="457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0800"/>
                <a:gridCol w="2590800"/>
                <a:gridCol w="2590800"/>
              </a:tblGrid>
              <a:tr h="653142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FFFFFF"/>
                          </a:solidFill>
                        </a:defRPr>
                      </a:pPr>
                      <a:r>
                        <a:t>المادة</a:t>
                      </a:r>
                    </a:p>
                  </a:txBody>
                  <a:tcPr>
                    <a:solidFill>
                      <a:srgbClr val="00666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FFFFFF"/>
                          </a:solidFill>
                        </a:defRPr>
                      </a:pPr>
                      <a:r>
                        <a:t>عدد الساعات</a:t>
                      </a:r>
                    </a:p>
                  </a:txBody>
                  <a:tcPr>
                    <a:solidFill>
                      <a:srgbClr val="00666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FFFFFF"/>
                          </a:solidFill>
                        </a:defRPr>
                      </a:pPr>
                      <a:r>
                        <a:t>الكتاب الموصى به</a:t>
                      </a:r>
                    </a:p>
                  </a:txBody>
                  <a:tcPr>
                    <a:solidFill>
                      <a:srgbClr val="006666"/>
                    </a:solidFill>
                  </a:tcPr>
                </a:tc>
              </a:tr>
              <a:tr h="653142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مدخل إلى التربية الخاصة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مدخل إلى التربية الخاصة - حامد زهران</a:t>
                      </a:r>
                    </a:p>
                  </a:txBody>
                  <a:tcPr/>
                </a:tc>
              </a:tr>
              <a:tr h="653142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علم النفس التربوي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علم النفس التربوي - أحمد عبد الله</a:t>
                      </a:r>
                    </a:p>
                  </a:txBody>
                  <a:tcPr/>
                </a:tc>
              </a:tr>
              <a:tr h="653142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الإعاقات الحركية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الإعاقات الحركية - علي القاضي</a:t>
                      </a:r>
                    </a:p>
                  </a:txBody>
                  <a:tcPr/>
                </a:tc>
              </a:tr>
              <a:tr h="653142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التواصل مع ذوي الاحتياجات الخاصة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التواصل الخاص - ريمون كاتل</a:t>
                      </a:r>
                    </a:p>
                  </a:txBody>
                  <a:tcPr/>
                </a:tc>
              </a:tr>
              <a:tr h="653142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أساسيات التربية الخاصة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أساسيات التربية - خالد محمود</a:t>
                      </a:r>
                    </a:p>
                  </a:txBody>
                  <a:tcPr/>
                </a:tc>
              </a:tr>
              <a:tr h="653148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التدريب العملي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-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2F2F2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" name="TextBox 1"/>
          <p:cNvSpPr txBox="1"/>
          <p:nvPr/>
        </p:nvSpPr>
        <p:spPr>
          <a:xfrm>
            <a:off x="457200" y="182880"/>
            <a:ext cx="8229600" cy="4572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2000" b="1">
                <a:solidFill>
                  <a:srgbClr val="004D4D"/>
                </a:solidFill>
              </a:defRPr>
            </a:pPr>
            <a:r>
              <a:t>RIU EDU - USA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57200" y="731520"/>
            <a:ext cx="8229600" cy="9144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 sz="2800" b="1">
                <a:solidFill>
                  <a:srgbClr val="004D4D"/>
                </a:solidFill>
              </a:defRPr>
            </a:pPr>
            <a:r>
              <a:t>قسم التربية الخاصة - الفصل الثاني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457200" y="1828800"/>
          <a:ext cx="7772400" cy="457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0800"/>
                <a:gridCol w="2590800"/>
                <a:gridCol w="2590800"/>
              </a:tblGrid>
              <a:tr h="653142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FFFFFF"/>
                          </a:solidFill>
                        </a:defRPr>
                      </a:pPr>
                      <a:r>
                        <a:t>المادة</a:t>
                      </a:r>
                    </a:p>
                  </a:txBody>
                  <a:tcPr>
                    <a:solidFill>
                      <a:srgbClr val="00666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FFFFFF"/>
                          </a:solidFill>
                        </a:defRPr>
                      </a:pPr>
                      <a:r>
                        <a:t>عدد الساعات</a:t>
                      </a:r>
                    </a:p>
                  </a:txBody>
                  <a:tcPr>
                    <a:solidFill>
                      <a:srgbClr val="00666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FFFFFF"/>
                          </a:solidFill>
                        </a:defRPr>
                      </a:pPr>
                      <a:r>
                        <a:t>الكتاب الموصى به</a:t>
                      </a:r>
                    </a:p>
                  </a:txBody>
                  <a:tcPr>
                    <a:solidFill>
                      <a:srgbClr val="006666"/>
                    </a:solidFill>
                  </a:tcPr>
                </a:tc>
              </a:tr>
              <a:tr h="653142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الإعاقات البصرية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الإعاقات البصرية - عبد الله يوسف</a:t>
                      </a:r>
                    </a:p>
                  </a:txBody>
                  <a:tcPr/>
                </a:tc>
              </a:tr>
              <a:tr h="653142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الإعاقات السمعية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الإعاقات السمعية - أحمد علي</a:t>
                      </a:r>
                    </a:p>
                  </a:txBody>
                  <a:tcPr/>
                </a:tc>
              </a:tr>
              <a:tr h="653142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التربية الحسية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التربية الحسية - خالد محمود</a:t>
                      </a:r>
                    </a:p>
                  </a:txBody>
                  <a:tcPr/>
                </a:tc>
              </a:tr>
              <a:tr h="653142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أساليب التدخل المبكر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التدخل المبكر - علي النعيمي</a:t>
                      </a:r>
                    </a:p>
                  </a:txBody>
                  <a:tcPr/>
                </a:tc>
              </a:tr>
              <a:tr h="653142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برامج دعم ذوي الاحتياجات الخاصة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برامج الدعم - أحمد شرف</a:t>
                      </a:r>
                    </a:p>
                  </a:txBody>
                  <a:tcPr/>
                </a:tc>
              </a:tr>
              <a:tr h="653148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التدريب الميداني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-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2F2F2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" name="TextBox 1"/>
          <p:cNvSpPr txBox="1"/>
          <p:nvPr/>
        </p:nvSpPr>
        <p:spPr>
          <a:xfrm>
            <a:off x="457200" y="182880"/>
            <a:ext cx="8229600" cy="4572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2000" b="1">
                <a:solidFill>
                  <a:srgbClr val="004D4D"/>
                </a:solidFill>
              </a:defRPr>
            </a:pPr>
            <a:r>
              <a:t>RIU EDU - USA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57200" y="731520"/>
            <a:ext cx="8229600" cy="9144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 sz="2800" b="1">
                <a:solidFill>
                  <a:srgbClr val="004D4D"/>
                </a:solidFill>
              </a:defRPr>
            </a:pPr>
            <a:r>
              <a:t>قسم التربية الخاصة - الفصل الثالث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457200" y="1828800"/>
          <a:ext cx="7772400" cy="457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0800"/>
                <a:gridCol w="2590800"/>
                <a:gridCol w="2590800"/>
              </a:tblGrid>
              <a:tr h="653142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FFFFFF"/>
                          </a:solidFill>
                        </a:defRPr>
                      </a:pPr>
                      <a:r>
                        <a:t>المادة</a:t>
                      </a:r>
                    </a:p>
                  </a:txBody>
                  <a:tcPr>
                    <a:solidFill>
                      <a:srgbClr val="00666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FFFFFF"/>
                          </a:solidFill>
                        </a:defRPr>
                      </a:pPr>
                      <a:r>
                        <a:t>عدد الساعات</a:t>
                      </a:r>
                    </a:p>
                  </a:txBody>
                  <a:tcPr>
                    <a:solidFill>
                      <a:srgbClr val="00666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FFFFFF"/>
                          </a:solidFill>
                        </a:defRPr>
                      </a:pPr>
                      <a:r>
                        <a:t>الكتاب الموصى به</a:t>
                      </a:r>
                    </a:p>
                  </a:txBody>
                  <a:tcPr>
                    <a:solidFill>
                      <a:srgbClr val="006666"/>
                    </a:solidFill>
                  </a:tcPr>
                </a:tc>
              </a:tr>
              <a:tr h="653142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الإعاقات العقلية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الإعاقات العقلية - علي إبراهيم</a:t>
                      </a:r>
                    </a:p>
                  </a:txBody>
                  <a:tcPr/>
                </a:tc>
              </a:tr>
              <a:tr h="653142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التربية العلاجية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التربية العلاجية - أحمد عبد الله</a:t>
                      </a:r>
                    </a:p>
                  </a:txBody>
                  <a:tcPr/>
                </a:tc>
              </a:tr>
              <a:tr h="653142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الإرشاد النفسي لذوي الاحتياجات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الإرشاد النفسي - ريمون كاتل</a:t>
                      </a:r>
                    </a:p>
                  </a:txBody>
                  <a:tcPr/>
                </a:tc>
              </a:tr>
              <a:tr h="653142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تطوير المناهج الخاصة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المناهج الخاصة - خالد محمود</a:t>
                      </a:r>
                    </a:p>
                  </a:txBody>
                  <a:tcPr/>
                </a:tc>
              </a:tr>
              <a:tr h="653142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التدريب العملي المتقدم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-</a:t>
                      </a:r>
                    </a:p>
                  </a:txBody>
                  <a:tcPr/>
                </a:tc>
              </a:tr>
              <a:tr h="653148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التقنيات المساعدة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التقنيات المساعدة - محمد علي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2F2F2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" name="TextBox 1"/>
          <p:cNvSpPr txBox="1"/>
          <p:nvPr/>
        </p:nvSpPr>
        <p:spPr>
          <a:xfrm>
            <a:off x="457200" y="182880"/>
            <a:ext cx="8229600" cy="4572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2000" b="1">
                <a:solidFill>
                  <a:srgbClr val="004D4D"/>
                </a:solidFill>
              </a:defRPr>
            </a:pPr>
            <a:r>
              <a:t>RIU EDU - USA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57200" y="731520"/>
            <a:ext cx="8229600" cy="9144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 sz="2800" b="1">
                <a:solidFill>
                  <a:srgbClr val="004D4D"/>
                </a:solidFill>
              </a:defRPr>
            </a:pPr>
            <a:r>
              <a:t>قسم التربية الخاصة - الفصل الرابع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457200" y="1828800"/>
          <a:ext cx="7772400" cy="457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0800"/>
                <a:gridCol w="2590800"/>
                <a:gridCol w="2590800"/>
              </a:tblGrid>
              <a:tr h="653142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FFFFFF"/>
                          </a:solidFill>
                        </a:defRPr>
                      </a:pPr>
                      <a:r>
                        <a:t>المادة</a:t>
                      </a:r>
                    </a:p>
                  </a:txBody>
                  <a:tcPr>
                    <a:solidFill>
                      <a:srgbClr val="00666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FFFFFF"/>
                          </a:solidFill>
                        </a:defRPr>
                      </a:pPr>
                      <a:r>
                        <a:t>عدد الساعات</a:t>
                      </a:r>
                    </a:p>
                  </a:txBody>
                  <a:tcPr>
                    <a:solidFill>
                      <a:srgbClr val="00666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FFFFFF"/>
                          </a:solidFill>
                        </a:defRPr>
                      </a:pPr>
                      <a:r>
                        <a:t>الكتاب الموصى به</a:t>
                      </a:r>
                    </a:p>
                  </a:txBody>
                  <a:tcPr>
                    <a:solidFill>
                      <a:srgbClr val="006666"/>
                    </a:solidFill>
                  </a:tcPr>
                </a:tc>
              </a:tr>
              <a:tr h="653142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مشاريع التخرج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-</a:t>
                      </a:r>
                    </a:p>
                  </a:txBody>
                  <a:tcPr/>
                </a:tc>
              </a:tr>
              <a:tr h="653142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التقييم والتشخيص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التقييم والتشخيص - أحمد عبد الله</a:t>
                      </a:r>
                    </a:p>
                  </a:txBody>
                  <a:tcPr/>
                </a:tc>
              </a:tr>
              <a:tr h="653142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القضايا المعاصرة في التربية الخاصة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القضايا المعاصرة - علي القاضي</a:t>
                      </a:r>
                    </a:p>
                  </a:txBody>
                  <a:tcPr/>
                </a:tc>
              </a:tr>
              <a:tr h="653142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الدمج التربوي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الدمج التربوي - خالد محمود</a:t>
                      </a:r>
                    </a:p>
                  </a:txBody>
                  <a:tcPr/>
                </a:tc>
              </a:tr>
              <a:tr h="653142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مشكلات التعلم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مشكلات التعلم - حامد زهران</a:t>
                      </a:r>
                    </a:p>
                  </a:txBody>
                  <a:tcPr/>
                </a:tc>
              </a:tr>
              <a:tr h="653148"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التدريب الميداني النهائي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t>-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